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67" r:id="rId2"/>
    <p:sldId id="2632" r:id="rId3"/>
    <p:sldId id="2591" r:id="rId4"/>
    <p:sldId id="2542" r:id="rId5"/>
    <p:sldId id="2543" r:id="rId6"/>
    <p:sldId id="2544" r:id="rId7"/>
    <p:sldId id="2545" r:id="rId8"/>
    <p:sldId id="2546" r:id="rId9"/>
    <p:sldId id="2553" r:id="rId10"/>
    <p:sldId id="2592" r:id="rId11"/>
    <p:sldId id="2554" r:id="rId12"/>
    <p:sldId id="2555" r:id="rId13"/>
    <p:sldId id="2570" r:id="rId14"/>
    <p:sldId id="2571" r:id="rId15"/>
    <p:sldId id="2586" r:id="rId16"/>
    <p:sldId id="2556" r:id="rId17"/>
    <p:sldId id="2572" r:id="rId18"/>
    <p:sldId id="2587" r:id="rId19"/>
    <p:sldId id="2573" r:id="rId20"/>
    <p:sldId id="2574" r:id="rId21"/>
    <p:sldId id="2557" r:id="rId22"/>
    <p:sldId id="2558" r:id="rId23"/>
    <p:sldId id="2593" r:id="rId24"/>
    <p:sldId id="2559" r:id="rId25"/>
    <p:sldId id="2560" r:id="rId26"/>
    <p:sldId id="2576" r:id="rId27"/>
    <p:sldId id="2577" r:id="rId28"/>
    <p:sldId id="2588" r:id="rId29"/>
    <p:sldId id="2561" r:id="rId30"/>
    <p:sldId id="2562" r:id="rId31"/>
    <p:sldId id="2563" r:id="rId32"/>
    <p:sldId id="2567" r:id="rId33"/>
    <p:sldId id="2568" r:id="rId34"/>
    <p:sldId id="2564" r:id="rId35"/>
    <p:sldId id="2578" r:id="rId36"/>
    <p:sldId id="2579" r:id="rId37"/>
    <p:sldId id="2594" r:id="rId38"/>
    <p:sldId id="2590" r:id="rId39"/>
    <p:sldId id="2565" r:id="rId40"/>
    <p:sldId id="2581" r:id="rId41"/>
    <p:sldId id="2582" r:id="rId42"/>
    <p:sldId id="2595" r:id="rId43"/>
    <p:sldId id="2584" r:id="rId4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20"/>
      </p:cViewPr>
      <p:guideLst>
        <p:guide orient="horz" pos="2268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>
            <p:custDataLst>
              <p:tags r:id="rId1"/>
            </p:custDataLst>
          </p:nvPr>
        </p:nvSpPr>
        <p:spPr>
          <a:xfrm>
            <a:off x="0" y="191689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第18章　平行四边形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《平行四边形》章末考点复习与小结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7" name="yt_shape_10887"/>
          <p:cNvSpPr txBox="1"/>
          <p:nvPr/>
        </p:nvSpPr>
        <p:spPr>
          <a:xfrm>
            <a:off x="540119" y="162887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c2272,isEnd"/>
              </a:rPr>
              <a:t>的坐标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                            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0888" name="yt_shape_10888" title="H_224.5815"/>
          <p:cNvGrpSpPr/>
          <p:nvPr/>
        </p:nvGrpSpPr>
        <p:grpSpPr>
          <a:xfrm>
            <a:off x="5159935" y="2446405"/>
            <a:ext cx="3069300" cy="2852185"/>
            <a:chOff x="0" y="0"/>
            <a:chExt cx="3069300" cy="2852185"/>
          </a:xfrm>
        </p:grpSpPr>
        <p:pic>
          <p:nvPicPr>
            <p:cNvPr id="2" name="yt_image_1088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69300" cy="2262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90" name="yt_shape_10890" descr="{&quot;rangeId&quot;:0,&quot;IgnoreLineSpacing&quot;:1}"/>
            <p:cNvSpPr txBox="1"/>
            <p:nvPr/>
          </p:nvSpPr>
          <p:spPr>
            <a:xfrm>
              <a:off x="49079" y="2298187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367683" y="2130709"/>
            <a:ext cx="33900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（－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，－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2" name="yt_shape_10892"/>
          <p:cNvSpPr txBox="1"/>
          <p:nvPr/>
        </p:nvSpPr>
        <p:spPr>
          <a:xfrm>
            <a:off x="540119" y="116125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78344,isEnd"/>
              </a:rPr>
              <a:t>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已知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3702d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0893" name="yt_shape_10893" title="H_181.95654"/>
          <p:cNvGrpSpPr/>
          <p:nvPr/>
        </p:nvGrpSpPr>
        <p:grpSpPr>
          <a:xfrm>
            <a:off x="4560881" y="3140980"/>
            <a:ext cx="3070237" cy="2310848"/>
            <a:chOff x="0" y="0"/>
            <a:chExt cx="3070237" cy="2310848"/>
          </a:xfrm>
        </p:grpSpPr>
        <p:pic>
          <p:nvPicPr>
            <p:cNvPr id="2" name="yt_image_1089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70237" cy="1720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95" name="yt_shape_10895" descr="{&quot;rangeId&quot;:0,&quot;IgnoreLineSpacing&quot;:1}"/>
            <p:cNvSpPr txBox="1"/>
            <p:nvPr/>
          </p:nvSpPr>
          <p:spPr>
            <a:xfrm>
              <a:off x="506646" y="17568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77696" y="2211732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7" name="yt_shape_10897"/>
          <p:cNvSpPr txBox="1"/>
          <p:nvPr/>
        </p:nvSpPr>
        <p:spPr>
          <a:xfrm>
            <a:off x="540119" y="14128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36af5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任作一条直线分别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0901"/>
          <p:cNvGrpSpPr/>
          <p:nvPr/>
        </p:nvGrpSpPr>
        <p:grpSpPr>
          <a:xfrm>
            <a:off x="4312035" y="3093558"/>
            <a:ext cx="3567930" cy="2455310"/>
            <a:chOff x="0" y="0"/>
            <a:chExt cx="3567930" cy="2455310"/>
          </a:xfrm>
        </p:grpSpPr>
        <p:pic>
          <p:nvPicPr>
            <p:cNvPr id="4" name="yt_image_10901" descr="{&quot;rangeId&quot;:0,&quot;⚘_2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67930" cy="18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03" descr="{&quot;rangeId&quot;:0,&quot;IgnoreLineSpacing&quot;:1}"/>
            <p:cNvSpPr txBox="1"/>
            <p:nvPr/>
          </p:nvSpPr>
          <p:spPr>
            <a:xfrm>
              <a:off x="755492" y="19013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899"/>
              <p:cNvSpPr txBox="1"/>
              <p:nvPr/>
            </p:nvSpPr>
            <p:spPr>
              <a:xfrm>
                <a:off x="540119" y="1022551"/>
                <a:ext cx="10596231" cy="564667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3_6912f"/>
                  </a:rPr>
                  <a:t>是平行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115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𝑶𝑨𝑭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𝑶𝑪𝑬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𝑶𝑨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𝑨𝑶𝑭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𝑪𝑶𝑬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2_2135e"/>
                  </a:rPr>
                  <a:t>），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</a:b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2" name="yt_shape_108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22551"/>
                <a:ext cx="10596231" cy="5646674"/>
              </a:xfrm>
              <a:prstGeom prst="rect">
                <a:avLst/>
              </a:prstGeom>
              <a:blipFill rotWithShape="1">
                <a:blip r:embed="rId2"/>
                <a:stretch>
                  <a:fillRect l="-3" t="-4" r="3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01" name="yt_shape_10901"/>
          <p:cNvGrpSpPr/>
          <p:nvPr/>
        </p:nvGrpSpPr>
        <p:grpSpPr>
          <a:xfrm>
            <a:off x="7568420" y="2618233"/>
            <a:ext cx="3567930" cy="2455310"/>
            <a:chOff x="0" y="0"/>
            <a:chExt cx="3567930" cy="2455310"/>
          </a:xfrm>
        </p:grpSpPr>
        <p:pic>
          <p:nvPicPr>
            <p:cNvPr id="3" name="yt_image_10901" descr="{&quot;rangeId&quot;:0,&quot;⚘_2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567930" cy="18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03" name="yt_shape_10903" descr="{&quot;rangeId&quot;:0,&quot;IgnoreLineSpacing&quot;:1}"/>
            <p:cNvSpPr txBox="1"/>
            <p:nvPr/>
          </p:nvSpPr>
          <p:spPr>
            <a:xfrm>
              <a:off x="755492" y="19013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" name="yt_shape_10905"/>
          <p:cNvSpPr txBox="1"/>
          <p:nvPr/>
        </p:nvSpPr>
        <p:spPr>
          <a:xfrm>
            <a:off x="540119" y="105283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1ecec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∶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4" name="yt_shape_10906"/>
          <p:cNvSpPr txBox="1"/>
          <p:nvPr/>
        </p:nvSpPr>
        <p:spPr>
          <a:xfrm>
            <a:off x="540119" y="2363983"/>
            <a:ext cx="10383346" cy="221709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33fe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10908" name="yt_shape_10908"/>
          <p:cNvGrpSpPr/>
          <p:nvPr/>
        </p:nvGrpSpPr>
        <p:grpSpPr>
          <a:xfrm>
            <a:off x="8112140" y="2413790"/>
            <a:ext cx="3567930" cy="2455310"/>
            <a:chOff x="0" y="0"/>
            <a:chExt cx="3567930" cy="2455310"/>
          </a:xfrm>
        </p:grpSpPr>
        <p:pic>
          <p:nvPicPr>
            <p:cNvPr id="5" name="yt_image_10908" descr="{&quot;rangeId&quot;:0,&quot;⚘_2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67930" cy="18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10" name="yt_shape_10910" descr="{&quot;rangeId&quot;:0,&quot;IgnoreLineSpacing&quot;:1}"/>
            <p:cNvSpPr txBox="1"/>
            <p:nvPr/>
          </p:nvSpPr>
          <p:spPr>
            <a:xfrm>
              <a:off x="755492" y="19013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/>
              <p:cNvSpPr txBox="1"/>
              <p:nvPr/>
            </p:nvSpPr>
            <p:spPr>
              <a:xfrm>
                <a:off x="540119" y="1196845"/>
                <a:ext cx="9321463" cy="1187569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∶</a:t>
                </a:r>
                <a:r>
                  <a:rPr lang="zh-CN" altLang="zh-CN" sz="15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 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∶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设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  <a:sym typeface="_⨹_1_e3fcc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hangingPunct="0"/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的周长为</a:t>
                </a:r>
              </a:p>
              <a:p>
                <a:pPr hangingPunct="0"/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_⨹_1_8a15d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20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得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▱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spc="375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lvl="0" hangingPunct="0"/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8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96845"/>
                <a:ext cx="9321463" cy="1187569"/>
              </a:xfrm>
              <a:prstGeom prst="rect">
                <a:avLst/>
              </a:prstGeom>
              <a:blipFill rotWithShape="1">
                <a:blip r:embed="rId2"/>
                <a:stretch>
                  <a:fillRect l="-4" t="-43" b="-27072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908"/>
          <p:cNvGrpSpPr/>
          <p:nvPr/>
        </p:nvGrpSpPr>
        <p:grpSpPr>
          <a:xfrm>
            <a:off x="7680110" y="3170938"/>
            <a:ext cx="3567930" cy="2455310"/>
            <a:chOff x="0" y="0"/>
            <a:chExt cx="3567930" cy="2455310"/>
          </a:xfrm>
        </p:grpSpPr>
        <p:pic>
          <p:nvPicPr>
            <p:cNvPr id="4" name="yt_image_10908" descr="{&quot;rangeId&quot;:0,&quot;⚘_2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567930" cy="18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10" descr="{&quot;rangeId&quot;:0,&quot;IgnoreLineSpacing&quot;:1}"/>
            <p:cNvSpPr txBox="1"/>
            <p:nvPr/>
          </p:nvSpPr>
          <p:spPr>
            <a:xfrm>
              <a:off x="755492" y="19013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2" name="yt_shape_10912"/>
          <p:cNvSpPr txBox="1"/>
          <p:nvPr/>
        </p:nvSpPr>
        <p:spPr>
          <a:xfrm>
            <a:off x="540119" y="112484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352b8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0916"/>
          <p:cNvGrpSpPr/>
          <p:nvPr/>
        </p:nvGrpSpPr>
        <p:grpSpPr>
          <a:xfrm>
            <a:off x="4429041" y="2780955"/>
            <a:ext cx="3333917" cy="3257075"/>
            <a:chOff x="0" y="0"/>
            <a:chExt cx="3333917" cy="3257075"/>
          </a:xfrm>
        </p:grpSpPr>
        <p:pic>
          <p:nvPicPr>
            <p:cNvPr id="4" name="yt_image_10916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33917" cy="266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18" descr="{&quot;rangeId&quot;:0,&quot;IgnoreLineSpacing&quot;:1}"/>
            <p:cNvSpPr txBox="1"/>
            <p:nvPr/>
          </p:nvSpPr>
          <p:spPr>
            <a:xfrm>
              <a:off x="524211" y="270307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914"/>
          <p:cNvSpPr txBox="1"/>
          <p:nvPr/>
        </p:nvSpPr>
        <p:spPr>
          <a:xfrm>
            <a:off x="540119" y="1620462"/>
            <a:ext cx="8122998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f3ddc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、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分别平分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fbbe9"/>
              </a:rPr>
              <a:t>、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10916" name="yt_shape_10916"/>
          <p:cNvGrpSpPr/>
          <p:nvPr/>
        </p:nvGrpSpPr>
        <p:grpSpPr>
          <a:xfrm>
            <a:off x="6996158" y="2253957"/>
            <a:ext cx="3333917" cy="3257075"/>
            <a:chOff x="0" y="0"/>
            <a:chExt cx="3333917" cy="3257075"/>
          </a:xfrm>
        </p:grpSpPr>
        <p:pic>
          <p:nvPicPr>
            <p:cNvPr id="3" name="yt_image_10916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33917" cy="266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18" name="yt_shape_10918" descr="{&quot;rangeId&quot;:0,&quot;IgnoreLineSpacing&quot;:1}"/>
            <p:cNvSpPr txBox="1"/>
            <p:nvPr/>
          </p:nvSpPr>
          <p:spPr>
            <a:xfrm>
              <a:off x="524211" y="270307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yt_shape_10916"/>
          <p:cNvGrpSpPr/>
          <p:nvPr/>
        </p:nvGrpSpPr>
        <p:grpSpPr>
          <a:xfrm>
            <a:off x="8328155" y="2276920"/>
            <a:ext cx="3333917" cy="3257075"/>
            <a:chOff x="0" y="0"/>
            <a:chExt cx="3333917" cy="3257075"/>
          </a:xfrm>
        </p:grpSpPr>
        <p:pic>
          <p:nvPicPr>
            <p:cNvPr id="5" name="yt_image_10916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33917" cy="266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918" descr="{&quot;rangeId&quot;:0,&quot;IgnoreLineSpacing&quot;:1}"/>
            <p:cNvSpPr txBox="1"/>
            <p:nvPr/>
          </p:nvSpPr>
          <p:spPr>
            <a:xfrm>
              <a:off x="524211" y="270307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4"/>
              <p:cNvSpPr txBox="1"/>
              <p:nvPr/>
            </p:nvSpPr>
            <p:spPr>
              <a:xfrm>
                <a:off x="540120" y="1256659"/>
                <a:ext cx="11495365" cy="3984681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BC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DG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_⨹_1_fd329"/>
                  </a:rPr>
                  <a:t>＋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/>
                </a:r>
                <a:b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</a:b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BE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DG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𝑩𝑪𝑬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𝑫𝑨𝑮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𝑪𝑩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𝑪𝑩𝑬</m:t>
                            </m:r>
                            <m: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𝑨𝑫𝑮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yt_shape_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1256659"/>
                <a:ext cx="11495365" cy="3984681"/>
              </a:xfrm>
              <a:prstGeom prst="rect">
                <a:avLst/>
              </a:prstGeom>
              <a:blipFill rotWithShape="1">
                <a:blip r:embed="rId3"/>
                <a:stretch>
                  <a:fillRect l="-3" t="-16" r="3" b="-540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0" name="yt_shape_10920"/>
          <p:cNvSpPr txBox="1"/>
          <p:nvPr/>
        </p:nvSpPr>
        <p:spPr>
          <a:xfrm>
            <a:off x="540119" y="112484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99337"/>
              </a:rPr>
              <a:t>的周长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的面积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10923" name="yt_shape_10923"/>
          <p:cNvGrpSpPr/>
          <p:nvPr/>
        </p:nvGrpSpPr>
        <p:grpSpPr>
          <a:xfrm>
            <a:off x="4429041" y="2436872"/>
            <a:ext cx="3333917" cy="3257075"/>
            <a:chOff x="0" y="0"/>
            <a:chExt cx="3333917" cy="3257075"/>
          </a:xfrm>
        </p:grpSpPr>
        <p:pic>
          <p:nvPicPr>
            <p:cNvPr id="5" name="yt_image_10923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33917" cy="266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25" name="yt_shape_10925" descr="{&quot;rangeId&quot;:0,&quot;IgnoreLineSpacing&quot;:1}"/>
            <p:cNvSpPr txBox="1"/>
            <p:nvPr/>
          </p:nvSpPr>
          <p:spPr>
            <a:xfrm>
              <a:off x="524211" y="270307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80060" y="1555750"/>
            <a:ext cx="11182350" cy="3578225"/>
            <a:chOff x="756" y="2450"/>
            <a:chExt cx="17610" cy="5635"/>
          </a:xfrm>
        </p:grpSpPr>
        <p:sp>
          <p:nvSpPr>
            <p:cNvPr id="4" name="文本框 3"/>
            <p:cNvSpPr txBox="1"/>
            <p:nvPr/>
          </p:nvSpPr>
          <p:spPr>
            <a:xfrm>
              <a:off x="756" y="2906"/>
              <a:ext cx="1047" cy="45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344" y="2450"/>
              <a:ext cx="6130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平行四边形的定义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01" y="3698"/>
              <a:ext cx="12670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性质</a:t>
              </a:r>
              <a:r>
                <a:rPr lang="en-US" altLang="zh-CN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1:</a:t>
              </a:r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平行四边形的对边</a:t>
              </a:r>
              <a:r>
                <a:rPr lang="en-US" altLang="zh-CN" sz="3600" b="1" u="sng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       </a:t>
              </a:r>
              <a:r>
                <a:rPr lang="en-US" altLang="zh-CN" sz="3600" b="1" u="sng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.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401" y="4832"/>
              <a:ext cx="12670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性质</a:t>
              </a:r>
              <a:r>
                <a:rPr lang="en-US" altLang="zh-CN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2:</a:t>
              </a:r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平行四边形的对角</a:t>
              </a:r>
              <a:r>
                <a:rPr lang="en-US" altLang="zh-CN" sz="3600" b="1" u="sng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       </a:t>
              </a:r>
              <a:r>
                <a:rPr lang="en-US" altLang="zh-CN" sz="3600" b="1" u="sng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.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401" y="5966"/>
              <a:ext cx="12669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性质</a:t>
              </a:r>
              <a:r>
                <a:rPr lang="en-US" altLang="zh-CN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3:</a:t>
              </a:r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平行四边形的对角线</a:t>
              </a:r>
              <a:r>
                <a:rPr lang="en-US" altLang="zh-CN" sz="3600" b="1" u="sng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      </a:t>
              </a:r>
              <a:r>
                <a:rPr lang="en-US" altLang="zh-CN" sz="3600" b="1" u="sng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.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401" y="7069"/>
              <a:ext cx="12670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平行线之间的距离</a:t>
              </a:r>
              <a:r>
                <a:rPr lang="en-US" altLang="zh-CN" sz="3600" b="1" u="sng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        </a:t>
              </a:r>
              <a:r>
                <a:rPr lang="en-US" altLang="zh-CN" sz="3600" b="1" u="sng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.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343" y="4038"/>
              <a:ext cx="1780" cy="36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no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平行四边形的性质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53" y="2450"/>
              <a:ext cx="100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→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261" y="2450"/>
              <a:ext cx="9105" cy="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两组对边分别平行的四边形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495" y="3602"/>
              <a:ext cx="100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→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97" y="4798"/>
              <a:ext cx="100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→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497" y="6011"/>
              <a:ext cx="100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→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77" y="7053"/>
              <a:ext cx="100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en-US" sz="36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→</a:t>
              </a:r>
              <a:endPara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3" name="左中括号 22"/>
            <p:cNvSpPr/>
            <p:nvPr/>
          </p:nvSpPr>
          <p:spPr>
            <a:xfrm>
              <a:off x="2116" y="2679"/>
              <a:ext cx="147" cy="483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4" name="左中括号 23"/>
            <p:cNvSpPr/>
            <p:nvPr/>
          </p:nvSpPr>
          <p:spPr>
            <a:xfrm>
              <a:off x="4661" y="4132"/>
              <a:ext cx="428" cy="3489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25" name="直接连接符 24"/>
            <p:cNvCxnSpPr>
              <a:stCxn id="4" idx="3"/>
            </p:cNvCxnSpPr>
            <p:nvPr/>
          </p:nvCxnSpPr>
          <p:spPr>
            <a:xfrm>
              <a:off x="1803" y="5159"/>
              <a:ext cx="540" cy="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123" y="5859"/>
              <a:ext cx="540" cy="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9120655" y="2277305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相等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120655" y="3056103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相等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336298" y="3789098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互相平分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320808" y="4481883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处处相等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/>
      <p:bldP spid="32" grpId="0" build="allAtOnce"/>
      <p:bldP spid="33" grpId="0" build="allAtOnce"/>
      <p:bldP spid="34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27" name="yt_image_109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8155" y="2096294"/>
            <a:ext cx="3150720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yt_shape_10921"/>
              <p:cNvSpPr txBox="1"/>
              <p:nvPr/>
            </p:nvSpPr>
            <p:spPr>
              <a:xfrm>
                <a:off x="540119" y="1124840"/>
                <a:ext cx="8122998" cy="491916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如图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过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作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1_71f11"/>
                  </a:rPr>
                  <a:t>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</a:b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dbbfc"/>
                  </a:rPr>
                  <a:t>H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▱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的周长为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56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c2a21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600" b="1" i="0" u="none" spc="375" baseline="-25000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600" b="1" i="1" u="none" spc="375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</a:rPr>
                  <a:t>·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</a:rPr>
                  <a:t>·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sym typeface="_⨹_1_644f9"/>
                  </a:rPr>
                  <a:t> </a:t>
                </a:r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/>
                </a:r>
                <a:b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</a:b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</a:rPr>
                  <a:t>·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84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3" name="yt_shape_109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24840"/>
                <a:ext cx="8122998" cy="4919167"/>
              </a:xfrm>
              <a:prstGeom prst="rect">
                <a:avLst/>
              </a:prstGeom>
              <a:blipFill rotWithShape="1">
                <a:blip r:embed="rId3"/>
                <a:stretch>
                  <a:fillRect l="-5" t="-5" r="6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9" name="yt_shape_10929"/>
          <p:cNvSpPr txBox="1"/>
          <p:nvPr/>
        </p:nvSpPr>
        <p:spPr>
          <a:xfrm>
            <a:off x="540000" y="999326"/>
            <a:ext cx="55592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平行四边形的判定</a:t>
            </a:r>
          </a:p>
        </p:txBody>
      </p:sp>
      <p:sp>
        <p:nvSpPr>
          <p:cNvPr id="10930" name="yt_shape_10930"/>
          <p:cNvSpPr txBox="1"/>
          <p:nvPr/>
        </p:nvSpPr>
        <p:spPr>
          <a:xfrm>
            <a:off x="540119" y="160411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重庆南开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0c5ad"/>
              </a:rPr>
              <a:t>对角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3_a9503"/>
              </a:rPr>
              <a:t>下列条件不能判定这个四边形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是平行四边形的是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934" name="yt_table_10934_skip" title="H_172.8"/>
          <p:cNvGraphicFramePr>
            <a:graphicFrameLocks noGrp="1"/>
          </p:cNvGraphicFramePr>
          <p:nvPr/>
        </p:nvGraphicFramePr>
        <p:xfrm>
          <a:off x="540085" y="3316893"/>
          <a:ext cx="5553075" cy="2194560"/>
        </p:xfrm>
        <a:graphic>
          <a:graphicData uri="http://schemas.openxmlformats.org/drawingml/2006/table">
            <a:tbl>
              <a:tblPr/>
              <a:tblGrid>
                <a:gridCol w="555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931" name="yt_shape_10931_skip" title="H_171.8315"/>
          <p:cNvGrpSpPr/>
          <p:nvPr/>
        </p:nvGrpSpPr>
        <p:grpSpPr>
          <a:xfrm>
            <a:off x="7560147" y="3266105"/>
            <a:ext cx="3533302" cy="2182260"/>
            <a:chOff x="0" y="0"/>
            <a:chExt cx="3533302" cy="2182260"/>
          </a:xfrm>
        </p:grpSpPr>
        <p:pic>
          <p:nvPicPr>
            <p:cNvPr id="2" name="yt_image_1093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33302" cy="1592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33" name="yt_shape_10933" descr="{&quot;rangeId&quot;:0,&quot;IgnoreLineSpacing&quot;:1}"/>
            <p:cNvSpPr txBox="1"/>
            <p:nvPr/>
          </p:nvSpPr>
          <p:spPr>
            <a:xfrm>
              <a:off x="623904" y="1628262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037983" y="2654586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6" name="yt_shape_10936"/>
          <p:cNvSpPr txBox="1"/>
          <p:nvPr/>
        </p:nvSpPr>
        <p:spPr>
          <a:xfrm>
            <a:off x="540120" y="1873685"/>
            <a:ext cx="11460290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9_6799a"/>
              </a:rPr>
              <a:t>下列不能判定一个四边形是平行四边形的是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 spc="-100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937" name="yt_table_10937" title="H_388.8"/>
          <p:cNvGraphicFramePr>
            <a:graphicFrameLocks noGrp="1"/>
          </p:cNvGraphicFramePr>
          <p:nvPr/>
        </p:nvGraphicFramePr>
        <p:xfrm>
          <a:off x="540084" y="2458525"/>
          <a:ext cx="11651915" cy="2194560"/>
        </p:xfrm>
        <a:graphic>
          <a:graphicData uri="http://schemas.openxmlformats.org/drawingml/2006/table">
            <a:tbl>
              <a:tblPr/>
              <a:tblGrid>
                <a:gridCol w="11651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,isEnd"/>
                        </a:rPr>
                        <a:t>两组对边分别平行的四边形是平行四边形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,isEnd"/>
                        </a:rPr>
                        <a:t>两组对边分别相等的四边形是平行四边形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_⨹_22_60853,isEnd"/>
                        </a:rPr>
                        <a:t>一组对边平行另一组对边相等的四边形是平行四边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,isEnd"/>
                        </a:rPr>
                        <a:t>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对角线互相平分的四边形是平行四边形</a:t>
                      </a:r>
                      <a:endParaRPr lang="en-US" altLang="zh-CN" sz="3600" b="1" i="0" u="none" spc="-100" baseline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,isEnd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560310" y="185406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37" name="yt_table_10937" title="H_388.8"/>
          <p:cNvGraphicFramePr>
            <a:graphicFrameLocks noGrp="1"/>
          </p:cNvGraphicFramePr>
          <p:nvPr/>
        </p:nvGraphicFramePr>
        <p:xfrm>
          <a:off x="540084" y="23431"/>
          <a:ext cx="11388321" cy="3840480"/>
        </p:xfrm>
        <a:graphic>
          <a:graphicData uri="http://schemas.openxmlformats.org/drawingml/2006/table">
            <a:tbl>
              <a:tblPr/>
              <a:tblGrid>
                <a:gridCol w="11388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36"/>
                        <a:ea typeface="宋体" panose="02010600030101010101" pitchFamily="2" charset="-122"/>
                        <a:sym typeface=",isEnd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36"/>
                        <a:ea typeface="宋体" panose="02010600030101010101" pitchFamily="2" charset="-122"/>
                        <a:sym typeface=",isEnd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endParaRPr lang="zh-CN" altLang="zh-CN" sz="3600" b="1" i="0" u="none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36"/>
                        <a:ea typeface="宋体" panose="02010600030101010101" pitchFamily="2" charset="-122"/>
                        <a:sym typeface=",isEnd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如图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_⨹_1_c4f43,isEnd"/>
                        </a:rPr>
                        <a:t>在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四边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形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ABC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中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要使四边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形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ABC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_⨹_1_cffd4,isEnd"/>
                        </a:rPr>
                        <a:t>为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平行四边形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需添加一个条件是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：</a:t>
                      </a:r>
                      <a:r>
                        <a:rPr sz="36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</a:t>
                      </a:r>
                      <a:r>
                        <a:rPr sz="2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                        </a:t>
                      </a:r>
                      <a:r>
                        <a:rPr sz="1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</a:t>
                      </a:r>
                      <a:r>
                        <a:rPr sz="100" spc="-100">
                          <a:latin typeface="Times New Roman" panose="02020603050405020304" pitchFamily="36"/>
                        </a:rPr>
                        <a:t>⁠</a:t>
                      </a:r>
                      <a:r>
                        <a:rPr lang="zh-CN" altLang="zh-CN" sz="3600" b="1" i="0" u="sng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  <a:ea typeface="黑体" panose="02010609060101010101" pitchFamily="49" charset="-122"/>
                          <a:sym typeface="W:9.004961,H:43.2"/>
                        </a:rPr>
                        <a:t/>
                      </a:r>
                      <a:br>
                        <a:rPr lang="zh-CN" altLang="zh-CN" sz="3600" b="1" i="0" u="sng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  <a:ea typeface="黑体" panose="02010609060101010101" pitchFamily="49" charset="-122"/>
                          <a:sym typeface="W:9.004961,H:43.2"/>
                        </a:rPr>
                      </a:br>
                      <a:r>
                        <a:rPr sz="3600" u="sng" spc="-100" baseline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</a:t>
                      </a:r>
                      <a:r>
                        <a:rPr sz="2000" u="sng" spc="-100" baseline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                       </a:t>
                      </a:r>
                      <a:r>
                        <a:rPr lang="en-US" sz="2000" u="sng" spc="-100" baseline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                                     </a:t>
                      </a:r>
                      <a:r>
                        <a:rPr sz="2000" u="sng" spc="-100" baseline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                </a:t>
                      </a:r>
                      <a:r>
                        <a:rPr sz="1100" u="sng" spc="-100" baseline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36"/>
                        </a:rPr>
                        <a:t> 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  <a:sym typeface="_⨹_14_33017,isEnd"/>
                        </a:rPr>
                        <a:t>只需填一个你认为正确的条件即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可</a:t>
                      </a:r>
                      <a:r>
                        <a:rPr lang="zh-CN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  <a:r>
                        <a:rPr lang="en-US" altLang="zh-CN" sz="3600" b="1" i="0" u="none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,isEnd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403491" y="2152996"/>
            <a:ext cx="13088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O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＝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3470" y="2677813"/>
            <a:ext cx="4076465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  <a:sym typeface="_⨹_1_c1194"/>
              </a:rPr>
              <a:t>答</a:t>
            </a:r>
            <a:r>
              <a:rPr lang="zh-CN" altLang="zh-CN" sz="36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</a:rPr>
              <a:t>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  <a:cs typeface="+mn-cs"/>
              </a:rPr>
              <a:t>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shape_17313728742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324" y="3550639"/>
            <a:ext cx="2576702" cy="1180143"/>
          </a:xfrm>
          <a:prstGeom prst="rect">
            <a:avLst/>
          </a:prstGeom>
        </p:spPr>
      </p:pic>
      <p:sp>
        <p:nvSpPr>
          <p:cNvPr id="9" name="yt_shape_10944" descr="{&quot;rangeId&quot;:0,&quot;IgnoreLineSpacing&quot;:1}"/>
          <p:cNvSpPr txBox="1"/>
          <p:nvPr/>
        </p:nvSpPr>
        <p:spPr>
          <a:xfrm>
            <a:off x="4717765" y="4647919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0" name="yt_shape_10940"/>
          <p:cNvSpPr txBox="1"/>
          <p:nvPr/>
        </p:nvSpPr>
        <p:spPr>
          <a:xfrm>
            <a:off x="540119" y="1187634"/>
            <a:ext cx="11492915" cy="41227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9e4ca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9250e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出发以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的速度向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5c8d0,isEnd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出发以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的速度向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066b9,isEnd"/>
              </a:rPr>
              <a:t>当其中一点到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达终点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而另一点也随之停止运动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设运动时间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t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6d683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当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t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的值为</a:t>
            </a:r>
            <a:r>
              <a:rPr sz="5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以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00ef8,isEnd"/>
              </a:rPr>
              <a:t>为顶点的四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边形是平行</a:t>
            </a:r>
            <a:endParaRPr lang="en-US" altLang="zh-CN" sz="3600" b="1" i="0" u="none">
              <a:solidFill>
                <a:srgbClr val="000000"/>
              </a:solidFill>
              <a:effectLst/>
              <a:latin typeface="Times New Roman" panose="02020603050405020304" pitchFamily="36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6610234" y="3749225"/>
                <a:ext cx="1573911" cy="88463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  <a:ea typeface="黑体" panose="02010609060101010101" pitchFamily="49" charset="-122"/>
                  </a:rPr>
                  <a:t>或</a:t>
                </a:r>
                <a:r>
                  <a:rPr kumimoji="0" lang="en-US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  <a:ea typeface="宋体" panose="02010600030101010101" pitchFamily="2" charset="-122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0234" y="3749225"/>
                <a:ext cx="1573911" cy="884632"/>
              </a:xfrm>
              <a:prstGeom prst="rect">
                <a:avLst/>
              </a:prstGeom>
              <a:blipFill rotWithShape="1">
                <a:blip r:embed="rId2"/>
                <a:stretch>
                  <a:fillRect l="-33" t="-21" r="17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yt_shape_10942" title="H_198.20654"/>
          <p:cNvGrpSpPr/>
          <p:nvPr/>
        </p:nvGrpSpPr>
        <p:grpSpPr>
          <a:xfrm>
            <a:off x="8832190" y="3429000"/>
            <a:ext cx="2502740" cy="2517223"/>
            <a:chOff x="0" y="0"/>
            <a:chExt cx="2502740" cy="2517223"/>
          </a:xfrm>
        </p:grpSpPr>
        <p:pic>
          <p:nvPicPr>
            <p:cNvPr id="5" name="yt_image_1094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02740" cy="192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944" descr="{&quot;rangeId&quot;:0,&quot;IgnoreLineSpacing&quot;:1}"/>
            <p:cNvSpPr txBox="1"/>
            <p:nvPr/>
          </p:nvSpPr>
          <p:spPr>
            <a:xfrm>
              <a:off x="108623" y="1963225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" name="yt_shape_10946"/>
          <p:cNvSpPr txBox="1"/>
          <p:nvPr/>
        </p:nvSpPr>
        <p:spPr>
          <a:xfrm>
            <a:off x="540119" y="121300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7af30"/>
              </a:rPr>
              <a:t>相交于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c64db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0949"/>
          <p:cNvGrpSpPr/>
          <p:nvPr/>
        </p:nvGrpSpPr>
        <p:grpSpPr>
          <a:xfrm>
            <a:off x="4627828" y="3356995"/>
            <a:ext cx="3317495" cy="2614544"/>
            <a:chOff x="0" y="0"/>
            <a:chExt cx="3649245" cy="2875998"/>
          </a:xfrm>
        </p:grpSpPr>
        <p:pic>
          <p:nvPicPr>
            <p:cNvPr id="4" name="yt_image_10949" descr="{&quot;rangeId&quot;:0,&quot;⚘_6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49245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51" descr="{&quot;rangeId&quot;:0,&quot;IgnoreLineSpacing&quot;:1}"/>
            <p:cNvSpPr txBox="1"/>
            <p:nvPr/>
          </p:nvSpPr>
          <p:spPr>
            <a:xfrm>
              <a:off x="681875" y="23220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948"/>
          <p:cNvSpPr txBox="1"/>
          <p:nvPr/>
        </p:nvSpPr>
        <p:spPr>
          <a:xfrm>
            <a:off x="540119" y="1052835"/>
            <a:ext cx="10424622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3_5cef1"/>
              </a:rPr>
              <a:t>是平行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2_58768"/>
              </a:rPr>
              <a:t>），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DEB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2_07587"/>
              </a:rPr>
              <a:t>是平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10949" name="yt_shape_10949"/>
          <p:cNvGrpSpPr/>
          <p:nvPr/>
        </p:nvGrpSpPr>
        <p:grpSpPr>
          <a:xfrm>
            <a:off x="7968130" y="2384825"/>
            <a:ext cx="3649245" cy="2875998"/>
            <a:chOff x="0" y="0"/>
            <a:chExt cx="3649245" cy="2875998"/>
          </a:xfrm>
        </p:grpSpPr>
        <p:pic>
          <p:nvPicPr>
            <p:cNvPr id="3" name="yt_image_10949" descr="{&quot;rangeId&quot;:0,&quot;⚘_6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49245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1" name="yt_shape_10951" descr="{&quot;rangeId&quot;:0,&quot;IgnoreLineSpacing&quot;:1}"/>
            <p:cNvSpPr txBox="1"/>
            <p:nvPr/>
          </p:nvSpPr>
          <p:spPr>
            <a:xfrm>
              <a:off x="681875" y="23220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3" name="yt_shape_10953"/>
          <p:cNvSpPr txBox="1"/>
          <p:nvPr/>
        </p:nvSpPr>
        <p:spPr>
          <a:xfrm>
            <a:off x="540119" y="1155426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13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AC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21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DOE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ed65e"/>
              </a:rPr>
              <a:t>的面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积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954"/>
              <p:cNvSpPr txBox="1"/>
              <p:nvPr/>
            </p:nvSpPr>
            <p:spPr>
              <a:xfrm>
                <a:off x="540119" y="1772885"/>
                <a:ext cx="7807670" cy="412157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4_ed60d"/>
                  </a:rPr>
                  <a:t>是平行四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20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3625d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AE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DE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DC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EC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DE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4" name="yt_shape_109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72885"/>
                <a:ext cx="7807670" cy="4121578"/>
              </a:xfrm>
              <a:prstGeom prst="rect">
                <a:avLst/>
              </a:prstGeom>
              <a:blipFill rotWithShape="1">
                <a:blip r:embed="rId2"/>
                <a:stretch>
                  <a:fillRect l="-5" t="-15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56" name="yt_shape_10956"/>
          <p:cNvGrpSpPr/>
          <p:nvPr/>
        </p:nvGrpSpPr>
        <p:grpSpPr>
          <a:xfrm>
            <a:off x="7968130" y="2263422"/>
            <a:ext cx="3649245" cy="2875998"/>
            <a:chOff x="0" y="0"/>
            <a:chExt cx="3649245" cy="2875998"/>
          </a:xfrm>
        </p:grpSpPr>
        <p:pic>
          <p:nvPicPr>
            <p:cNvPr id="5" name="yt_image_10956" descr="{&quot;rangeId&quot;:0,&quot;⚘_6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649245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8" name="yt_shape_10958" descr="{&quot;rangeId&quot;:0,&quot;IgnoreLineSpacing&quot;:1}"/>
            <p:cNvSpPr txBox="1"/>
            <p:nvPr/>
          </p:nvSpPr>
          <p:spPr>
            <a:xfrm>
              <a:off x="681875" y="23220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/>
              <p:cNvSpPr txBox="1"/>
              <p:nvPr/>
            </p:nvSpPr>
            <p:spPr>
              <a:xfrm>
                <a:off x="540119" y="1032575"/>
                <a:ext cx="11495365" cy="2540888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rtlCol="0">
                <a:noAutofit/>
              </a:bodyPr>
              <a:lstStyle/>
              <a:p>
                <a:pPr lvl="0"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即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13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AE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20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21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得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sym typeface="_⨹_1_cdea5"/>
                  </a:rPr>
                  <a:t> </a:t>
                </a:r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/>
                </a:r>
                <a:b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</a:b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的面积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anose="02020603050405020304" pitchFamily="36"/>
                    <a:ea typeface="Times New Roman" panose="02020603050405020304" pitchFamily="36"/>
                  </a:rPr>
                  <a:t>·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12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33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32575"/>
                <a:ext cx="11495365" cy="2540888"/>
              </a:xfrm>
              <a:prstGeom prst="rect">
                <a:avLst/>
              </a:prstGeom>
              <a:blipFill rotWithShape="1">
                <a:blip r:embed="rId2"/>
                <a:stretch>
                  <a:fillRect l="-3" t="-4501" r="3" b="1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0956"/>
          <p:cNvGrpSpPr/>
          <p:nvPr/>
        </p:nvGrpSpPr>
        <p:grpSpPr>
          <a:xfrm>
            <a:off x="4437252" y="3694656"/>
            <a:ext cx="3317495" cy="2303230"/>
            <a:chOff x="0" y="0"/>
            <a:chExt cx="3649245" cy="2533552"/>
          </a:xfrm>
        </p:grpSpPr>
        <p:pic>
          <p:nvPicPr>
            <p:cNvPr id="4" name="yt_image_10956" descr="{&quot;rangeId&quot;:0,&quot;⚘_6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649245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58" descr="{&quot;rangeId&quot;:0,&quot;IgnoreLineSpacing&quot;:1}"/>
            <p:cNvSpPr txBox="1"/>
            <p:nvPr/>
          </p:nvSpPr>
          <p:spPr>
            <a:xfrm>
              <a:off x="681875" y="2029917"/>
              <a:ext cx="2314736" cy="503635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0" name="yt_shape_10960"/>
          <p:cNvSpPr txBox="1"/>
          <p:nvPr/>
        </p:nvSpPr>
        <p:spPr>
          <a:xfrm>
            <a:off x="540000" y="999236"/>
            <a:ext cx="9265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平行四边形的性质与判定的综合运用</a:t>
            </a:r>
          </a:p>
        </p:txBody>
      </p:sp>
      <p:sp>
        <p:nvSpPr>
          <p:cNvPr id="10961" name="yt_shape_10961"/>
          <p:cNvSpPr txBox="1"/>
          <p:nvPr/>
        </p:nvSpPr>
        <p:spPr>
          <a:xfrm>
            <a:off x="540119" y="1604022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24ee1"/>
              </a:rPr>
              <a:t>边的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上的两点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39b3"/>
              </a:rPr>
              <a:t>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下列结论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02514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EGF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47e36"/>
              </a:rPr>
              <a:t>其中一定正确的个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965" name="yt_table_10965_skip" title="H_43.2"/>
          <p:cNvGraphicFramePr>
            <a:graphicFrameLocks noGrp="1"/>
          </p:cNvGraphicFramePr>
          <p:nvPr/>
        </p:nvGraphicFramePr>
        <p:xfrm>
          <a:off x="540085" y="4437070"/>
          <a:ext cx="10380250" cy="548640"/>
        </p:xfrm>
        <a:graphic>
          <a:graphicData uri="http://schemas.openxmlformats.org/drawingml/2006/table">
            <a:tbl>
              <a:tblPr/>
              <a:tblGrid>
                <a:gridCol w="1965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4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3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269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962" name="yt_shape_10962_skip" title="H_167.5815"/>
          <p:cNvGrpSpPr/>
          <p:nvPr/>
        </p:nvGrpSpPr>
        <p:grpSpPr>
          <a:xfrm>
            <a:off x="8256150" y="3946285"/>
            <a:ext cx="3349370" cy="2128285"/>
            <a:chOff x="0" y="0"/>
            <a:chExt cx="3349370" cy="2128285"/>
          </a:xfrm>
        </p:grpSpPr>
        <p:pic>
          <p:nvPicPr>
            <p:cNvPr id="2" name="yt_image_1096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49370" cy="1538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64" name="yt_shape_10964" descr="{&quot;rangeId&quot;:0,&quot;IgnoreLineSpacing&quot;:1}"/>
            <p:cNvSpPr txBox="1"/>
            <p:nvPr/>
          </p:nvSpPr>
          <p:spPr>
            <a:xfrm>
              <a:off x="74839" y="1574287"/>
              <a:ext cx="323569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285258" y="375177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3" name="yt_shape_10843"/>
          <p:cNvSpPr txBox="1"/>
          <p:nvPr/>
        </p:nvSpPr>
        <p:spPr>
          <a:xfrm>
            <a:off x="3359810" y="-1009125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7" name="文本框 6"/>
          <p:cNvSpPr txBox="1"/>
          <p:nvPr/>
        </p:nvSpPr>
        <p:spPr>
          <a:xfrm>
            <a:off x="5970383" y="1992325"/>
            <a:ext cx="1894525" cy="64243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分别平行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67422" y="2726388"/>
            <a:ext cx="1894525" cy="64243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分别相等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75655" y="3349507"/>
            <a:ext cx="1139366" cy="64243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sym typeface="_⨹_2_3e714"/>
              </a:rPr>
              <a:t>平行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</a:b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85779" y="3347063"/>
            <a:ext cx="1463218" cy="64243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且相等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33647" y="4085533"/>
            <a:ext cx="1894525" cy="64243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</a:rPr>
              <a:t>互相平分</a:t>
            </a:r>
            <a:endParaRPr lang="zh-CN" altLang="en-US" sz="2800">
              <a:solidFill>
                <a:srgbClr val="FF0000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B607B49D-1FF9-4F91-C2D7-1C7352A7C8AF}"/>
              </a:ext>
            </a:extLst>
          </p:cNvPr>
          <p:cNvGrpSpPr/>
          <p:nvPr/>
        </p:nvGrpSpPr>
        <p:grpSpPr>
          <a:xfrm>
            <a:off x="479609" y="1755217"/>
            <a:ext cx="11229403" cy="2939494"/>
            <a:chOff x="479609" y="1755217"/>
            <a:chExt cx="11229403" cy="2939494"/>
          </a:xfrm>
        </p:grpSpPr>
        <p:sp>
          <p:nvSpPr>
            <p:cNvPr id="6" name="矩形 5"/>
            <p:cNvSpPr/>
            <p:nvPr/>
          </p:nvSpPr>
          <p:spPr>
            <a:xfrm>
              <a:off x="479609" y="1988900"/>
              <a:ext cx="513509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平行四边形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271665" y="2420930"/>
              <a:ext cx="127428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平行四边形的判定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940265" y="1969739"/>
              <a:ext cx="81115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定义：两组对边的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四边形是平行四边形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2940265" y="2719135"/>
              <a:ext cx="873536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判定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1:</a:t>
              </a:r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两组对边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的四边形是平行四边形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940265" y="3349315"/>
              <a:ext cx="876874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判定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2:</a:t>
              </a:r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一组对边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______________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的四边形是平行四边形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2940265" y="4062127"/>
              <a:ext cx="786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判定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3:</a:t>
              </a:r>
              <a:r>
                <a:rPr lang="zh-CN" altLang="en-US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</a:t>
              </a:r>
              <a:r>
                <a:rPr lang="en-US" altLang="zh-CN" sz="28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的四边形是平行四边形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479610" y="2020945"/>
              <a:ext cx="487506" cy="21281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327141" y="2260020"/>
              <a:ext cx="1147588" cy="16010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027102" y="1897734"/>
              <a:ext cx="7893233" cy="642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999786" y="2623393"/>
              <a:ext cx="7893233" cy="642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3027103" y="3337834"/>
              <a:ext cx="8541278" cy="642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3054420" y="4052275"/>
              <a:ext cx="8541278" cy="642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左中括号 27"/>
            <p:cNvSpPr/>
            <p:nvPr/>
          </p:nvSpPr>
          <p:spPr>
            <a:xfrm>
              <a:off x="2705577" y="2024844"/>
              <a:ext cx="321525" cy="2393065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629927" y="1755217"/>
              <a:ext cx="50526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en-US" sz="25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→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2629927" y="2742218"/>
              <a:ext cx="50526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en-US" sz="25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→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2629927" y="3356723"/>
              <a:ext cx="50526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en-US" sz="25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→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2629927" y="4149050"/>
              <a:ext cx="50526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en-US" sz="25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→</a:t>
              </a:r>
            </a:p>
          </p:txBody>
        </p:sp>
        <p:sp>
          <p:nvSpPr>
            <p:cNvPr id="36" name="左中括号 35"/>
            <p:cNvSpPr/>
            <p:nvPr/>
          </p:nvSpPr>
          <p:spPr>
            <a:xfrm>
              <a:off x="1199660" y="2276920"/>
              <a:ext cx="105063" cy="1561883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983645" y="3140980"/>
              <a:ext cx="2160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495750" y="3212985"/>
              <a:ext cx="2160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  <p:bldP spid="9" grpId="0" build="allAtOnce"/>
      <p:bldP spid="10" grpId="0" build="allAtOnce"/>
      <p:bldP spid="11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7" name="yt_shape_10967"/>
          <p:cNvSpPr txBox="1"/>
          <p:nvPr/>
        </p:nvSpPr>
        <p:spPr>
          <a:xfrm>
            <a:off x="540119" y="121300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内蒙古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5104a,isEnd"/>
              </a:rPr>
              <a:t>分别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上的点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08fcd,isEnd"/>
              </a:rPr>
              <a:t>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BFD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的面积是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AFC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c9c7c,isEnd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的面积是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0968" name="yt_shape_10968" title="H_228.8315"/>
          <p:cNvGrpSpPr/>
          <p:nvPr/>
        </p:nvGrpSpPr>
        <p:grpSpPr>
          <a:xfrm>
            <a:off x="4520251" y="3114813"/>
            <a:ext cx="3151497" cy="2906160"/>
            <a:chOff x="0" y="0"/>
            <a:chExt cx="3151497" cy="2906160"/>
          </a:xfrm>
        </p:grpSpPr>
        <p:pic>
          <p:nvPicPr>
            <p:cNvPr id="2" name="yt_image_1096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51497" cy="2316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70" name="yt_shape_10970" descr="{&quot;rangeId&quot;:0,&quot;IgnoreLineSpacing&quot;:1}"/>
            <p:cNvSpPr txBox="1"/>
            <p:nvPr/>
          </p:nvSpPr>
          <p:spPr>
            <a:xfrm>
              <a:off x="433001" y="23521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744046" y="2812123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2" name="yt_shape_10972"/>
          <p:cNvSpPr txBox="1"/>
          <p:nvPr/>
        </p:nvSpPr>
        <p:spPr>
          <a:xfrm>
            <a:off x="540119" y="155687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1cb8"/>
              </a:rPr>
              <a:t>N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0975"/>
          <p:cNvGrpSpPr/>
          <p:nvPr/>
        </p:nvGrpSpPr>
        <p:grpSpPr>
          <a:xfrm>
            <a:off x="4531824" y="3071902"/>
            <a:ext cx="3128352" cy="2190198"/>
            <a:chOff x="0" y="0"/>
            <a:chExt cx="3128352" cy="2190198"/>
          </a:xfrm>
        </p:grpSpPr>
        <p:pic>
          <p:nvPicPr>
            <p:cNvPr id="4" name="yt_image_10975" descr="{&quot;rangeId&quot;:0,&quot;⚘_8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28352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77" descr="{&quot;rangeId&quot;:0,&quot;IgnoreLineSpacing&quot;:1}"/>
            <p:cNvSpPr txBox="1"/>
            <p:nvPr/>
          </p:nvSpPr>
          <p:spPr>
            <a:xfrm>
              <a:off x="421429" y="16362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974"/>
          <p:cNvSpPr txBox="1"/>
          <p:nvPr/>
        </p:nvSpPr>
        <p:spPr>
          <a:xfrm>
            <a:off x="540119" y="1052835"/>
            <a:ext cx="10452221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0247b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10975" name="yt_shape_10975"/>
          <p:cNvGrpSpPr/>
          <p:nvPr/>
        </p:nvGrpSpPr>
        <p:grpSpPr>
          <a:xfrm>
            <a:off x="7680110" y="2060905"/>
            <a:ext cx="3128352" cy="2190198"/>
            <a:chOff x="0" y="0"/>
            <a:chExt cx="3128352" cy="2190198"/>
          </a:xfrm>
        </p:grpSpPr>
        <p:pic>
          <p:nvPicPr>
            <p:cNvPr id="3" name="yt_image_10975" descr="{&quot;rangeId&quot;:0,&quot;⚘_8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28352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77" name="yt_shape_10977" descr="{&quot;rangeId&quot;:0,&quot;IgnoreLineSpacing&quot;:1}"/>
            <p:cNvSpPr txBox="1"/>
            <p:nvPr/>
          </p:nvSpPr>
          <p:spPr>
            <a:xfrm>
              <a:off x="421429" y="16362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9" name="yt_shape_10979"/>
          <p:cNvSpPr txBox="1"/>
          <p:nvPr/>
        </p:nvSpPr>
        <p:spPr>
          <a:xfrm>
            <a:off x="540119" y="105283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254d7"/>
              </a:rPr>
              <a:t>N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的面积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980"/>
              <p:cNvSpPr txBox="1"/>
              <p:nvPr/>
            </p:nvSpPr>
            <p:spPr>
              <a:xfrm>
                <a:off x="540119" y="2363983"/>
                <a:ext cx="8328563" cy="35675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4f976"/>
                  </a:rPr>
                  <a:t>N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根据勾股定理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得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ae3ae"/>
                  </a:rPr>
                  <a:t>＝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600" b="1" i="0" u="none" spc="375" baseline="-25000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AM</a:t>
                </a:r>
                <a:r>
                  <a:rPr lang="en-US" altLang="zh-CN" sz="3600" b="1" i="1" u="none" spc="375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</a:rPr>
                  <a:t>·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0750c"/>
                  </a:rPr>
                  <a:t>N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600" b="1" i="0" u="none" spc="375" baseline="-25000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▱</a:t>
                </a:r>
                <a:r>
                  <a:rPr lang="en-US" altLang="zh-CN" sz="3600" b="1" i="1" u="none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ADC</a:t>
                </a:r>
                <a:r>
                  <a:rPr lang="en-US" altLang="zh-CN" sz="3600" b="1" i="1" u="none" spc="375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600" b="1" i="0" u="none" spc="375" baseline="-25000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AM</a:t>
                </a:r>
                <a:r>
                  <a:rPr lang="en-US" altLang="zh-CN" sz="3600" b="1" i="1" u="none" spc="375" baseline="-25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09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363983"/>
                <a:ext cx="8328563" cy="356758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r="3" b="-1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82" name="yt_shape_10982"/>
          <p:cNvGrpSpPr/>
          <p:nvPr/>
        </p:nvGrpSpPr>
        <p:grpSpPr>
          <a:xfrm>
            <a:off x="8400160" y="3415539"/>
            <a:ext cx="3128352" cy="2190198"/>
            <a:chOff x="0" y="0"/>
            <a:chExt cx="3128352" cy="2190198"/>
          </a:xfrm>
        </p:grpSpPr>
        <p:pic>
          <p:nvPicPr>
            <p:cNvPr id="5" name="yt_image_10982" descr="{&quot;rangeId&quot;:0,&quot;⚘_8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128352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84" name="yt_shape_10984" descr="{&quot;rangeId&quot;:0,&quot;IgnoreLineSpacing&quot;:1}"/>
            <p:cNvSpPr txBox="1"/>
            <p:nvPr/>
          </p:nvSpPr>
          <p:spPr>
            <a:xfrm>
              <a:off x="421429" y="16362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6" name="yt_shape_10986"/>
          <p:cNvSpPr txBox="1"/>
          <p:nvPr/>
        </p:nvSpPr>
        <p:spPr>
          <a:xfrm>
            <a:off x="540119" y="121300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cec8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52d8b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的值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0989"/>
          <p:cNvGrpSpPr/>
          <p:nvPr/>
        </p:nvGrpSpPr>
        <p:grpSpPr>
          <a:xfrm>
            <a:off x="4880125" y="3588995"/>
            <a:ext cx="2431750" cy="2341010"/>
            <a:chOff x="0" y="0"/>
            <a:chExt cx="2431750" cy="2341010"/>
          </a:xfrm>
        </p:grpSpPr>
        <p:pic>
          <p:nvPicPr>
            <p:cNvPr id="4" name="yt_image_10989" descr="{&quot;rangeId&quot;:0,&quot;⚘_10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1750" cy="1751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991" descr="{&quot;rangeId&quot;:0,&quot;IgnoreLineSpacing&quot;:1}"/>
            <p:cNvSpPr txBox="1"/>
            <p:nvPr/>
          </p:nvSpPr>
          <p:spPr>
            <a:xfrm>
              <a:off x="76507" y="17870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0988"/>
          <p:cNvSpPr txBox="1"/>
          <p:nvPr/>
        </p:nvSpPr>
        <p:spPr>
          <a:xfrm>
            <a:off x="540119" y="1124840"/>
            <a:ext cx="11651881" cy="60939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25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1853c"/>
              </a:rPr>
              <a:t>＋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BAG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180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0abc9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d29e6"/>
              </a:rPr>
              <a:t>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989" name="yt_shape_10989"/>
          <p:cNvGrpSpPr/>
          <p:nvPr/>
        </p:nvGrpSpPr>
        <p:grpSpPr>
          <a:xfrm>
            <a:off x="8976200" y="2708950"/>
            <a:ext cx="2431750" cy="2341010"/>
            <a:chOff x="0" y="0"/>
            <a:chExt cx="2431750" cy="2341010"/>
          </a:xfrm>
        </p:grpSpPr>
        <p:pic>
          <p:nvPicPr>
            <p:cNvPr id="3" name="yt_image_10989" descr="{&quot;rangeId&quot;:0,&quot;⚘_10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31750" cy="1751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91" name="yt_shape_10991" descr="{&quot;rangeId&quot;:0,&quot;IgnoreLineSpacing&quot;:1}"/>
            <p:cNvSpPr txBox="1"/>
            <p:nvPr/>
          </p:nvSpPr>
          <p:spPr>
            <a:xfrm>
              <a:off x="76507" y="17870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6" name="yt_shape_4"/>
          <p:cNvSpPr txBox="1"/>
          <p:nvPr/>
        </p:nvSpPr>
        <p:spPr>
          <a:xfrm>
            <a:off x="540119" y="5467182"/>
            <a:ext cx="10398681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r>
              <a:rPr lang="en-US" altLang="zh-CN" sz="3600" b="1" spc="37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spc="37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spc="37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spc="37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spc="37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25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6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993" name="yt_shape_10993"/>
              <p:cNvSpPr txBox="1"/>
              <p:nvPr/>
            </p:nvSpPr>
            <p:spPr>
              <a:xfrm>
                <a:off x="540000" y="1628875"/>
                <a:ext cx="8890511" cy="60805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求证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10993" name="yt_shape_109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628875"/>
                <a:ext cx="8890511" cy="608052"/>
              </a:xfrm>
              <a:prstGeom prst="rect">
                <a:avLst/>
              </a:prstGeom>
              <a:blipFill rotWithShape="1">
                <a:blip r:embed="rId2"/>
                <a:stretch>
                  <a:fillRect l="-3" t="-16" r="-1784" b="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97" name="yt_shape_10997"/>
          <p:cNvGrpSpPr/>
          <p:nvPr/>
        </p:nvGrpSpPr>
        <p:grpSpPr>
          <a:xfrm>
            <a:off x="4880125" y="2682568"/>
            <a:ext cx="2431750" cy="2341010"/>
            <a:chOff x="0" y="0"/>
            <a:chExt cx="2431750" cy="2341010"/>
          </a:xfrm>
        </p:grpSpPr>
        <p:pic>
          <p:nvPicPr>
            <p:cNvPr id="5" name="yt_image_10997" descr="{&quot;rangeId&quot;:0,&quot;⚘_10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431750" cy="1751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99" name="yt_shape_10999" descr="{&quot;rangeId&quot;:0,&quot;IgnoreLineSpacing&quot;:1}"/>
            <p:cNvSpPr txBox="1"/>
            <p:nvPr/>
          </p:nvSpPr>
          <p:spPr>
            <a:xfrm>
              <a:off x="76507" y="17870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t_shape_10995"/>
          <p:cNvSpPr txBox="1"/>
          <p:nvPr/>
        </p:nvSpPr>
        <p:spPr>
          <a:xfrm>
            <a:off x="540119" y="1196845"/>
            <a:ext cx="10812246" cy="4121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ef7d1"/>
              </a:rPr>
              <a:t>作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的延长线于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由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知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ba246"/>
              </a:rPr>
              <a:t>＝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5c75f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pic>
        <p:nvPicPr>
          <p:cNvPr id="7" name="yt_image_11001" title="H_163.124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205" y="1646510"/>
            <a:ext cx="2527002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11003"/>
          <p:cNvSpPr txBox="1"/>
          <p:nvPr/>
        </p:nvSpPr>
        <p:spPr>
          <a:xfrm>
            <a:off x="9048324" y="3768528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8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yt_image_11001" title="H_163.124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195" y="3068975"/>
            <a:ext cx="2527002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1003"/>
          <p:cNvSpPr txBox="1"/>
          <p:nvPr/>
        </p:nvSpPr>
        <p:spPr>
          <a:xfrm>
            <a:off x="8904314" y="5190993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/>
              <p:cNvSpPr txBox="1"/>
              <p:nvPr/>
            </p:nvSpPr>
            <p:spPr>
              <a:xfrm>
                <a:off x="540120" y="972030"/>
                <a:ext cx="11495365" cy="5265165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0" rIns="0" bIns="0" rtlCol="0">
                <a:noAutofit/>
              </a:bodyPr>
              <a:lstStyle/>
              <a:p>
                <a:pPr hangingPunct="0"/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000" b="1" i="1">
                  <a:solidFill>
                    <a:srgbClr val="FF0000"/>
                  </a:solidFill>
                  <a:latin typeface="Times New Roman" panose="02020603050405020304" pitchFamily="36"/>
                  <a:ea typeface="宋体" panose="02010600030101010101" pitchFamily="2" charset="-122"/>
                </a:endParaRP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000" b="1" spc="375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lvl="0" hangingPunct="0"/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_⨹_1_da1f9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AN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是等腰直角三角形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972030"/>
                <a:ext cx="11495365" cy="5265165"/>
              </a:xfrm>
              <a:prstGeom prst="rect">
                <a:avLst/>
              </a:prstGeom>
              <a:blipFill rotWithShape="1">
                <a:blip r:embed="rId3"/>
                <a:stretch>
                  <a:fillRect l="-3" t="-9" r="3" b="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2" grpId="0" uiExpand="1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t_shape_11010" descr="{&quot;rangeId&quot;:0,&quot;IgnoreLineSpacing&quot;:1}"/>
          <p:cNvSpPr txBox="1"/>
          <p:nvPr/>
        </p:nvSpPr>
        <p:spPr>
          <a:xfrm>
            <a:off x="7078856" y="5436310"/>
            <a:ext cx="3976079" cy="4578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1004" name="yt_shape_11004"/>
          <p:cNvSpPr txBox="1"/>
          <p:nvPr/>
        </p:nvSpPr>
        <p:spPr>
          <a:xfrm>
            <a:off x="540120" y="1179210"/>
            <a:ext cx="1124427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Rt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2f252"/>
              </a:rPr>
              <a:t>，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出发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沿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方向以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cm/s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64d3d"/>
              </a:rPr>
              <a:t>的速度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匀速运动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同时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出发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沿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方向以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274c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cm/s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的速度向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匀速运动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0_57b22"/>
              </a:rPr>
              <a:t>当其中一个点到达终点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另一个点也随之停止运动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设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29b75"/>
              </a:rPr>
              <a:t>运动的时间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t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s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0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t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72d76"/>
              </a:rPr>
              <a:t>结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[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提示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在直角三角形中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  <a:sym typeface="_⨹_6_39df5"/>
              </a:rPr>
              <a:t>所对直角边等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于斜边的一半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]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AEF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是平行四边形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pic>
        <p:nvPicPr>
          <p:cNvPr id="6" name="yt_image_11008" descr="{&quot;rangeId&quot;:0,&quot;⚘_12&quot;:1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130" y="3450404"/>
            <a:ext cx="2808778" cy="188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8" name="yt_shape_10848"/>
          <p:cNvSpPr txBox="1"/>
          <p:nvPr/>
        </p:nvSpPr>
        <p:spPr>
          <a:xfrm>
            <a:off x="6095968" y="718591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849" name="yt_shape_10849"/>
          <p:cNvSpPr txBox="1"/>
          <p:nvPr/>
        </p:nvSpPr>
        <p:spPr>
          <a:xfrm>
            <a:off x="540000" y="1046378"/>
            <a:ext cx="55592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平行四边形的性质</a:t>
            </a:r>
          </a:p>
        </p:txBody>
      </p:sp>
      <p:sp>
        <p:nvSpPr>
          <p:cNvPr id="10850" name="yt_shape_10850"/>
          <p:cNvSpPr txBox="1"/>
          <p:nvPr/>
        </p:nvSpPr>
        <p:spPr>
          <a:xfrm>
            <a:off x="540119" y="165116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重庆八中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6ccf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下列结论正确的是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854" name="yt_table_10854_skip" title="H_86.4"/>
          <p:cNvGraphicFramePr>
            <a:graphicFrameLocks noGrp="1"/>
          </p:cNvGraphicFramePr>
          <p:nvPr/>
        </p:nvGraphicFramePr>
        <p:xfrm>
          <a:off x="540085" y="5067910"/>
          <a:ext cx="10541635" cy="1097280"/>
        </p:xfrm>
        <a:graphic>
          <a:graphicData uri="http://schemas.openxmlformats.org/drawingml/2006/table">
            <a:tbl>
              <a:tblPr/>
              <a:tblGrid>
                <a:gridCol w="10541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               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               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851" name="yt_shape_10851_skip" title="H_177.8315"/>
          <p:cNvGrpSpPr/>
          <p:nvPr/>
        </p:nvGrpSpPr>
        <p:grpSpPr>
          <a:xfrm>
            <a:off x="4580222" y="2809948"/>
            <a:ext cx="3029775" cy="2258460"/>
            <a:chOff x="0" y="0"/>
            <a:chExt cx="3029775" cy="2258460"/>
          </a:xfrm>
        </p:grpSpPr>
        <p:pic>
          <p:nvPicPr>
            <p:cNvPr id="2" name="yt_image_1085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29775" cy="1668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53" name="yt_shape_10853" descr="{&quot;rangeId&quot;:0,&quot;IgnoreLineSpacing&quot;:1}"/>
            <p:cNvSpPr txBox="1"/>
            <p:nvPr/>
          </p:nvSpPr>
          <p:spPr>
            <a:xfrm>
              <a:off x="257865" y="1704462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757371" y="215299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1006"/>
              <p:cNvSpPr txBox="1"/>
              <p:nvPr/>
            </p:nvSpPr>
            <p:spPr>
              <a:xfrm>
                <a:off x="540119" y="1052835"/>
                <a:ext cx="9156131" cy="504700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cm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由题意得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e99f5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AEF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是平行四边形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2" name="yt_shape_110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52835"/>
                <a:ext cx="9156131" cy="5047000"/>
              </a:xfrm>
              <a:prstGeom prst="rect">
                <a:avLst/>
              </a:prstGeom>
              <a:blipFill rotWithShape="1">
                <a:blip r:embed="rId2"/>
                <a:stretch>
                  <a:fillRect l="-4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08" name="yt_shape_11008"/>
          <p:cNvGrpSpPr/>
          <p:nvPr/>
        </p:nvGrpSpPr>
        <p:grpSpPr>
          <a:xfrm>
            <a:off x="7680110" y="1772885"/>
            <a:ext cx="3398622" cy="2875998"/>
            <a:chOff x="0" y="0"/>
            <a:chExt cx="3398622" cy="2875998"/>
          </a:xfrm>
        </p:grpSpPr>
        <p:pic>
          <p:nvPicPr>
            <p:cNvPr id="3" name="yt_image_11008" descr="{&quot;rangeId&quot;:0,&quot;⚘_12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398622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10" name="yt_shape_11010" descr="{&quot;rangeId&quot;:0,&quot;IgnoreLineSpacing&quot;:1}"/>
            <p:cNvSpPr txBox="1"/>
            <p:nvPr/>
          </p:nvSpPr>
          <p:spPr>
            <a:xfrm>
              <a:off x="96675" y="2322000"/>
              <a:ext cx="323569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20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2" name="yt_shape_11012"/>
          <p:cNvSpPr txBox="1"/>
          <p:nvPr/>
        </p:nvSpPr>
        <p:spPr>
          <a:xfrm>
            <a:off x="540119" y="1556870"/>
            <a:ext cx="11316281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当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t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为何值时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DEF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为直角三角形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7e25e"/>
              </a:rPr>
              <a:t>请说明理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由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11015" name="yt_shape_11015"/>
          <p:cNvGrpSpPr/>
          <p:nvPr/>
        </p:nvGrpSpPr>
        <p:grpSpPr>
          <a:xfrm>
            <a:off x="3863845" y="2536908"/>
            <a:ext cx="3398622" cy="2875998"/>
            <a:chOff x="0" y="0"/>
            <a:chExt cx="3398622" cy="2875998"/>
          </a:xfrm>
        </p:grpSpPr>
        <p:pic>
          <p:nvPicPr>
            <p:cNvPr id="5" name="yt_image_11015" descr="{&quot;rangeId&quot;:0,&quot;⚘_12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98622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17" name="yt_shape_11017" descr="{&quot;rangeId&quot;:0,&quot;IgnoreLineSpacing&quot;:1}"/>
            <p:cNvSpPr txBox="1"/>
            <p:nvPr/>
          </p:nvSpPr>
          <p:spPr>
            <a:xfrm>
              <a:off x="96675" y="2322000"/>
              <a:ext cx="323569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20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1013"/>
              <p:cNvSpPr txBox="1"/>
              <p:nvPr/>
            </p:nvSpPr>
            <p:spPr>
              <a:xfrm>
                <a:off x="540119" y="1364075"/>
                <a:ext cx="8058293" cy="412984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①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当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时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1_ded81"/>
                  </a:rPr>
                  <a:t>如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答案图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即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得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；</a:t>
                </a:r>
              </a:p>
            </p:txBody>
          </p:sp>
        </mc:Choice>
        <mc:Fallback xmlns="">
          <p:sp>
            <p:nvSpPr>
              <p:cNvPr id="4" name="yt_shape_110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364075"/>
                <a:ext cx="8058293" cy="4129849"/>
              </a:xfrm>
              <a:prstGeom prst="rect">
                <a:avLst/>
              </a:prstGeom>
              <a:blipFill rotWithShape="1">
                <a:blip r:embed="rId2"/>
                <a:stretch>
                  <a:fillRect l="-5" t="-2" r="6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yt_image_11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4070" y="1949648"/>
            <a:ext cx="338919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7680110" y="4172270"/>
            <a:ext cx="2731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021" name="yt_shape_11021"/>
              <p:cNvSpPr txBox="1"/>
              <p:nvPr/>
            </p:nvSpPr>
            <p:spPr>
              <a:xfrm>
                <a:off x="968796" y="1206118"/>
                <a:ext cx="10254409" cy="52378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②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当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时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如答案图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即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得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综上所述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当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t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或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时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为直角三角形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11021" name="yt_shape_110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796" y="1206118"/>
                <a:ext cx="10254409" cy="5237844"/>
              </a:xfrm>
              <a:prstGeom prst="rect">
                <a:avLst/>
              </a:prstGeom>
              <a:blipFill rotWithShape="1">
                <a:blip r:embed="rId2"/>
                <a:stretch>
                  <a:fillRect l="-4" t="-5" r="-134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1023" title="H_1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6075" y="1556870"/>
            <a:ext cx="340814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1025"/>
          <p:cNvSpPr txBox="1"/>
          <p:nvPr/>
        </p:nvSpPr>
        <p:spPr>
          <a:xfrm>
            <a:off x="7176194" y="3893154"/>
            <a:ext cx="254717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21" grpId="0" build="allAtOnce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6" name="yt_shape_10856"/>
          <p:cNvSpPr txBox="1"/>
          <p:nvPr/>
        </p:nvSpPr>
        <p:spPr>
          <a:xfrm>
            <a:off x="540119" y="91715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山东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da52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e3b45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的面积为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860" name="yt_table_10860_skip" title="H_43.2"/>
          <p:cNvGraphicFramePr>
            <a:graphicFrameLocks noGrp="1"/>
          </p:cNvGraphicFramePr>
          <p:nvPr/>
        </p:nvGraphicFramePr>
        <p:xfrm>
          <a:off x="540085" y="5032327"/>
          <a:ext cx="9787892" cy="548640"/>
        </p:xfrm>
        <a:graphic>
          <a:graphicData uri="http://schemas.openxmlformats.org/drawingml/2006/table">
            <a:tbl>
              <a:tblPr/>
              <a:tblGrid>
                <a:gridCol w="2686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24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857" name="yt_shape_10857_skip" title="H_189.20654"/>
          <p:cNvGrpSpPr/>
          <p:nvPr/>
        </p:nvGrpSpPr>
        <p:grpSpPr>
          <a:xfrm>
            <a:off x="4530102" y="2629934"/>
            <a:ext cx="3130037" cy="2402923"/>
            <a:chOff x="0" y="0"/>
            <a:chExt cx="3130037" cy="2402923"/>
          </a:xfrm>
        </p:grpSpPr>
        <p:pic>
          <p:nvPicPr>
            <p:cNvPr id="2" name="yt_image_1085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30037" cy="1812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59" name="yt_shape_10859" descr="{&quot;rangeId&quot;:0,&quot;IgnoreLineSpacing&quot;:1}"/>
            <p:cNvSpPr txBox="1"/>
            <p:nvPr/>
          </p:nvSpPr>
          <p:spPr>
            <a:xfrm>
              <a:off x="536546" y="18489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187582" y="1967627"/>
            <a:ext cx="51028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2" name="yt_shape_10862"/>
          <p:cNvSpPr txBox="1"/>
          <p:nvPr/>
        </p:nvSpPr>
        <p:spPr>
          <a:xfrm>
            <a:off x="540120" y="981291"/>
            <a:ext cx="11244276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重庆外语校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5aa3d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的平分线交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的平分线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b4600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9384f"/>
              </a:rPr>
              <a:t>的长是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866" name="yt_table_10866_skip" title="H_43.2"/>
          <p:cNvGraphicFramePr>
            <a:graphicFrameLocks noGrp="1"/>
          </p:cNvGraphicFramePr>
          <p:nvPr/>
        </p:nvGraphicFramePr>
        <p:xfrm>
          <a:off x="540085" y="5373135"/>
          <a:ext cx="9332279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4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863" name="yt_shape_10863_skip" title="H_192.20654"/>
          <p:cNvGrpSpPr/>
          <p:nvPr/>
        </p:nvGrpSpPr>
        <p:grpSpPr>
          <a:xfrm>
            <a:off x="4782945" y="2780955"/>
            <a:ext cx="3007262" cy="2441023"/>
            <a:chOff x="0" y="0"/>
            <a:chExt cx="3007262" cy="2441023"/>
          </a:xfrm>
        </p:grpSpPr>
        <p:pic>
          <p:nvPicPr>
            <p:cNvPr id="2" name="yt_image_1086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81712" cy="1851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65" name="yt_shape_10865" descr="{&quot;rangeId&quot;:0,&quot;IgnoreLineSpacing&quot;:1}"/>
            <p:cNvSpPr txBox="1"/>
            <p:nvPr/>
          </p:nvSpPr>
          <p:spPr>
            <a:xfrm>
              <a:off x="119" y="1887025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112140" y="208928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8" name="yt_shape_10868"/>
          <p:cNvSpPr txBox="1"/>
          <p:nvPr/>
        </p:nvSpPr>
        <p:spPr>
          <a:xfrm>
            <a:off x="540119" y="162160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db97d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fd976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0869" name="yt_table_10869" title="H_86.4"/>
          <p:cNvGraphicFramePr>
            <a:graphicFrameLocks noGrp="1"/>
          </p:cNvGraphicFramePr>
          <p:nvPr/>
        </p:nvGraphicFramePr>
        <p:xfrm>
          <a:off x="540085" y="3334390"/>
          <a:ext cx="6047106" cy="1097280"/>
        </p:xfrm>
        <a:graphic>
          <a:graphicData uri="http://schemas.openxmlformats.org/drawingml/2006/table">
            <a:tbl>
              <a:tblPr/>
              <a:tblGrid>
                <a:gridCol w="3489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7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95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100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105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871" name="yt_shape_10871" title="H_180.20654"/>
          <p:cNvGrpSpPr/>
          <p:nvPr/>
        </p:nvGrpSpPr>
        <p:grpSpPr>
          <a:xfrm>
            <a:off x="6286576" y="2993209"/>
            <a:ext cx="4064562" cy="2288623"/>
            <a:chOff x="0" y="0"/>
            <a:chExt cx="4064562" cy="2288623"/>
          </a:xfrm>
        </p:grpSpPr>
        <p:pic>
          <p:nvPicPr>
            <p:cNvPr id="2" name="yt_image_1087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064562" cy="1698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73" name="yt_shape_10873" descr="{&quot;rangeId&quot;:0,&quot;IgnoreLineSpacing&quot;:1}"/>
            <p:cNvSpPr txBox="1"/>
            <p:nvPr/>
          </p:nvSpPr>
          <p:spPr>
            <a:xfrm>
              <a:off x="1003808" y="1734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67683" y="2672083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5" name="yt_shape_10875"/>
          <p:cNvSpPr txBox="1"/>
          <p:nvPr/>
        </p:nvSpPr>
        <p:spPr>
          <a:xfrm>
            <a:off x="540119" y="10295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0ca72"/>
              </a:rPr>
              <a:t>为边作等边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和等边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8619e"/>
              </a:rPr>
              <a:t>则下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一定成立的有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pSp>
        <p:nvGrpSpPr>
          <p:cNvPr id="10876" name="yt_shape_10876" title="H_194.5815"/>
          <p:cNvGrpSpPr/>
          <p:nvPr/>
        </p:nvGrpSpPr>
        <p:grpSpPr>
          <a:xfrm>
            <a:off x="6816050" y="2827373"/>
            <a:ext cx="2522157" cy="2471185"/>
            <a:chOff x="0" y="0"/>
            <a:chExt cx="2522157" cy="2471185"/>
          </a:xfrm>
        </p:grpSpPr>
        <p:pic>
          <p:nvPicPr>
            <p:cNvPr id="2" name="yt_image_1087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22157" cy="188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78" name="yt_shape_10878" descr="{&quot;rangeId&quot;:0,&quot;IgnoreLineSpacing&quot;:1}"/>
            <p:cNvSpPr txBox="1"/>
            <p:nvPr/>
          </p:nvSpPr>
          <p:spPr>
            <a:xfrm>
              <a:off x="232606" y="19171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10880" name="yt_shape_10880"/>
          <p:cNvSpPr txBox="1"/>
          <p:nvPr/>
        </p:nvSpPr>
        <p:spPr>
          <a:xfrm>
            <a:off x="540000" y="2694418"/>
            <a:ext cx="4296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sp>
        <p:nvSpPr>
          <p:cNvPr id="10881" name="yt_shape_10881"/>
          <p:cNvSpPr txBox="1"/>
          <p:nvPr/>
        </p:nvSpPr>
        <p:spPr>
          <a:xfrm>
            <a:off x="540000" y="3299204"/>
            <a:ext cx="51039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是等边三角形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55558" y="207997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yt_shape_10882"/>
          <p:cNvSpPr txBox="1"/>
          <p:nvPr/>
        </p:nvSpPr>
        <p:spPr>
          <a:xfrm>
            <a:off x="540000" y="3858338"/>
            <a:ext cx="4381008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aphicFrame>
        <p:nvGraphicFramePr>
          <p:cNvPr id="10" name="yt_table_10884" title="H_86.4"/>
          <p:cNvGraphicFramePr>
            <a:graphicFrameLocks noGrp="1"/>
          </p:cNvGraphicFramePr>
          <p:nvPr/>
        </p:nvGraphicFramePr>
        <p:xfrm>
          <a:off x="540085" y="5067910"/>
          <a:ext cx="4900930" cy="1097280"/>
        </p:xfrm>
        <a:graphic>
          <a:graphicData uri="http://schemas.openxmlformats.org/drawingml/2006/table">
            <a:tbl>
              <a:tblPr/>
              <a:tblGrid>
                <a:gridCol w="2916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6" name="yt_shape_10886"/>
          <p:cNvSpPr txBox="1"/>
          <p:nvPr/>
        </p:nvSpPr>
        <p:spPr>
          <a:xfrm>
            <a:off x="540119" y="301946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成都外语校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8d8bd,isEnd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°.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61896" y="3521299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70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27</TotalTime>
  <Words>1812</Words>
  <Application>Microsoft Office PowerPoint</Application>
  <PresentationFormat>宽屏</PresentationFormat>
  <Paragraphs>262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142" baseType="lpstr">
      <vt:lpstr>,isEnd</vt:lpstr>
      <vt:lpstr>_⨹_1_0247b</vt:lpstr>
      <vt:lpstr>_⨹_1_02514</vt:lpstr>
      <vt:lpstr>_⨹_1_0750c</vt:lpstr>
      <vt:lpstr>_⨹_1_08fcd,isEnd</vt:lpstr>
      <vt:lpstr>_⨹_1_0abc9</vt:lpstr>
      <vt:lpstr>_⨹_1_1853c</vt:lpstr>
      <vt:lpstr>_⨹_1_1cec8</vt:lpstr>
      <vt:lpstr>_⨹_1_1ecec</vt:lpstr>
      <vt:lpstr>_⨹_1_254d7</vt:lpstr>
      <vt:lpstr>_⨹_1_2f252</vt:lpstr>
      <vt:lpstr>_⨹_1_33fe6</vt:lpstr>
      <vt:lpstr>_⨹_1_352b8</vt:lpstr>
      <vt:lpstr>_⨹_1_3625d</vt:lpstr>
      <vt:lpstr>_⨹_1_36af5</vt:lpstr>
      <vt:lpstr>_⨹_1_3702d,isEnd</vt:lpstr>
      <vt:lpstr>_⨹_1_4f976</vt:lpstr>
      <vt:lpstr>_⨹_1_52d8b</vt:lpstr>
      <vt:lpstr>_⨹_1_5aa3d</vt:lpstr>
      <vt:lpstr>_⨹_1_5c75f</vt:lpstr>
      <vt:lpstr>_⨹_1_5c8d0,isEnd</vt:lpstr>
      <vt:lpstr>_⨹_1_644f9</vt:lpstr>
      <vt:lpstr>_⨹_1_6ccf6</vt:lpstr>
      <vt:lpstr>_⨹_1_6d683,isEnd</vt:lpstr>
      <vt:lpstr>_⨹_1_71f11</vt:lpstr>
      <vt:lpstr>_⨹_1_72d76</vt:lpstr>
      <vt:lpstr>_⨹_1_78344,isEnd</vt:lpstr>
      <vt:lpstr>_⨹_1_8a15d</vt:lpstr>
      <vt:lpstr>_⨹_1_8d8bd,isEnd</vt:lpstr>
      <vt:lpstr>_⨹_1_9250e,isEnd</vt:lpstr>
      <vt:lpstr>_⨹_1_9e4ca,isEnd</vt:lpstr>
      <vt:lpstr>_⨹_1_a1cb8</vt:lpstr>
      <vt:lpstr>_⨹_1_ae3ae</vt:lpstr>
      <vt:lpstr>_⨹_1_b4600</vt:lpstr>
      <vt:lpstr>_⨹_1_ba246</vt:lpstr>
      <vt:lpstr>_⨹_1_c1194</vt:lpstr>
      <vt:lpstr>_⨹_1_c2a21</vt:lpstr>
      <vt:lpstr>_⨹_1_c4f43,isEnd</vt:lpstr>
      <vt:lpstr>_⨹_1_c64db</vt:lpstr>
      <vt:lpstr>_⨹_1_c9c7c,isEnd</vt:lpstr>
      <vt:lpstr>_⨹_1_cdea5</vt:lpstr>
      <vt:lpstr>_⨹_1_cffd4,isEnd</vt:lpstr>
      <vt:lpstr>_⨹_1_d29e6</vt:lpstr>
      <vt:lpstr>_⨹_1_da1f9</vt:lpstr>
      <vt:lpstr>_⨹_1_db97d</vt:lpstr>
      <vt:lpstr>_⨹_1_dbbfc</vt:lpstr>
      <vt:lpstr>_⨹_1_ded81</vt:lpstr>
      <vt:lpstr>_⨹_1_e3b45</vt:lpstr>
      <vt:lpstr>_⨹_1_e3fcc</vt:lpstr>
      <vt:lpstr>_⨹_1_e99f5</vt:lpstr>
      <vt:lpstr>_⨹_1_ef7d1</vt:lpstr>
      <vt:lpstr>_⨹_1_f274c</vt:lpstr>
      <vt:lpstr>_⨹_1_f39b3</vt:lpstr>
      <vt:lpstr>_⨹_1_f3ddc</vt:lpstr>
      <vt:lpstr>_⨹_1_fbbe9</vt:lpstr>
      <vt:lpstr>_⨹_1_fd329</vt:lpstr>
      <vt:lpstr>_⨹_1_fda52</vt:lpstr>
      <vt:lpstr>_⨹_10_57b22</vt:lpstr>
      <vt:lpstr>_⨹_13_a9503</vt:lpstr>
      <vt:lpstr>_⨹_14_33017,isEnd</vt:lpstr>
      <vt:lpstr>_⨹_19_6799a</vt:lpstr>
      <vt:lpstr>_⨹_2_07587</vt:lpstr>
      <vt:lpstr>_⨹_2_0c5ad</vt:lpstr>
      <vt:lpstr>_⨹_2_2135e</vt:lpstr>
      <vt:lpstr>_⨹_2_24ee1</vt:lpstr>
      <vt:lpstr>_⨹_2_3e714</vt:lpstr>
      <vt:lpstr>_⨹_2_5104a,isEnd</vt:lpstr>
      <vt:lpstr>_⨹_2_58768</vt:lpstr>
      <vt:lpstr>_⨹_2_8619e</vt:lpstr>
      <vt:lpstr>_⨹_2_ed65e</vt:lpstr>
      <vt:lpstr>_⨹_22_60853,isEnd</vt:lpstr>
      <vt:lpstr>_⨹_3_5cef1</vt:lpstr>
      <vt:lpstr>_⨹_3_64d3d</vt:lpstr>
      <vt:lpstr>_⨹_3_6912f</vt:lpstr>
      <vt:lpstr>_⨹_3_7af30</vt:lpstr>
      <vt:lpstr>_⨹_3_9384f</vt:lpstr>
      <vt:lpstr>_⨹_3_99337</vt:lpstr>
      <vt:lpstr>_⨹_3_c2272,isEnd</vt:lpstr>
      <vt:lpstr>_⨹_4_7e25e</vt:lpstr>
      <vt:lpstr>_⨹_4_ed60d</vt:lpstr>
      <vt:lpstr>_⨹_4_fd976</vt:lpstr>
      <vt:lpstr>_⨹_5_00ef8,isEnd</vt:lpstr>
      <vt:lpstr>_⨹_5_0ca72</vt:lpstr>
      <vt:lpstr>_⨹_5_29b75</vt:lpstr>
      <vt:lpstr>_⨹_6_066b9,isEnd</vt:lpstr>
      <vt:lpstr>_⨹_6_39df5</vt:lpstr>
      <vt:lpstr>_⨹_8_47e36</vt:lpstr>
      <vt:lpstr>W:9.004961,H:43.2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Administrator</cp:lastModifiedBy>
  <cp:revision>32</cp:revision>
  <dcterms:created xsi:type="dcterms:W3CDTF">2024-11-12T00:51:00Z</dcterms:created>
  <dcterms:modified xsi:type="dcterms:W3CDTF">2024-11-24T02:46:26Z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